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70"/>
  </p:notesMasterIdLst>
  <p:handoutMasterIdLst>
    <p:handoutMasterId r:id="rId71"/>
  </p:handoutMasterIdLst>
  <p:sldIdLst>
    <p:sldId id="271" r:id="rId2"/>
    <p:sldId id="404" r:id="rId3"/>
    <p:sldId id="311" r:id="rId4"/>
    <p:sldId id="312" r:id="rId5"/>
    <p:sldId id="371" r:id="rId6"/>
    <p:sldId id="372" r:id="rId7"/>
    <p:sldId id="291" r:id="rId8"/>
    <p:sldId id="373" r:id="rId9"/>
    <p:sldId id="315" r:id="rId10"/>
    <p:sldId id="301" r:id="rId11"/>
    <p:sldId id="353" r:id="rId12"/>
    <p:sldId id="316" r:id="rId13"/>
    <p:sldId id="317" r:id="rId14"/>
    <p:sldId id="374" r:id="rId15"/>
    <p:sldId id="375" r:id="rId16"/>
    <p:sldId id="263" r:id="rId17"/>
    <p:sldId id="299" r:id="rId18"/>
    <p:sldId id="314" r:id="rId19"/>
    <p:sldId id="378" r:id="rId20"/>
    <p:sldId id="379" r:id="rId21"/>
    <p:sldId id="323" r:id="rId22"/>
    <p:sldId id="327" r:id="rId23"/>
    <p:sldId id="380" r:id="rId24"/>
    <p:sldId id="325" r:id="rId25"/>
    <p:sldId id="326" r:id="rId26"/>
    <p:sldId id="393" r:id="rId27"/>
    <p:sldId id="396" r:id="rId28"/>
    <p:sldId id="321" r:id="rId29"/>
    <p:sldId id="319" r:id="rId30"/>
    <p:sldId id="304" r:id="rId31"/>
    <p:sldId id="305" r:id="rId32"/>
    <p:sldId id="303" r:id="rId33"/>
    <p:sldId id="307" r:id="rId34"/>
    <p:sldId id="391" r:id="rId35"/>
    <p:sldId id="310" r:id="rId36"/>
    <p:sldId id="331" r:id="rId37"/>
    <p:sldId id="388" r:id="rId38"/>
    <p:sldId id="333" r:id="rId39"/>
    <p:sldId id="339" r:id="rId40"/>
    <p:sldId id="336" r:id="rId41"/>
    <p:sldId id="335" r:id="rId42"/>
    <p:sldId id="332" r:id="rId43"/>
    <p:sldId id="334" r:id="rId44"/>
    <p:sldId id="337" r:id="rId45"/>
    <p:sldId id="338" r:id="rId46"/>
    <p:sldId id="397" r:id="rId47"/>
    <p:sldId id="398" r:id="rId48"/>
    <p:sldId id="340" r:id="rId49"/>
    <p:sldId id="341" r:id="rId50"/>
    <p:sldId id="342" r:id="rId51"/>
    <p:sldId id="343" r:id="rId52"/>
    <p:sldId id="344" r:id="rId53"/>
    <p:sldId id="345" r:id="rId54"/>
    <p:sldId id="355" r:id="rId55"/>
    <p:sldId id="357" r:id="rId56"/>
    <p:sldId id="354" r:id="rId57"/>
    <p:sldId id="366" r:id="rId58"/>
    <p:sldId id="367" r:id="rId59"/>
    <p:sldId id="384" r:id="rId60"/>
    <p:sldId id="370" r:id="rId61"/>
    <p:sldId id="361" r:id="rId62"/>
    <p:sldId id="381" r:id="rId63"/>
    <p:sldId id="356" r:id="rId64"/>
    <p:sldId id="363" r:id="rId65"/>
    <p:sldId id="364" r:id="rId66"/>
    <p:sldId id="365" r:id="rId67"/>
    <p:sldId id="401" r:id="rId68"/>
    <p:sldId id="403" r:id="rId69"/>
  </p:sldIdLst>
  <p:sldSz cx="9144000" cy="6858000" type="screen4x3"/>
  <p:notesSz cx="6858000" cy="9144000"/>
  <p:embeddedFontLs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Segoe UI" panose="020B0502040204020203" pitchFamily="34" charset="0"/>
      <p:regular r:id="rId80"/>
      <p:bold r:id="rId81"/>
      <p:italic r:id="rId82"/>
      <p:boldItalic r:id="rId83"/>
    </p:embeddedFont>
    <p:embeddedFont>
      <p:font typeface="Verdana" panose="020B0604030504040204" pitchFamily="34" charset="0"/>
      <p:regular r:id="rId84"/>
      <p:bold r:id="rId85"/>
      <p:italic r:id="rId86"/>
      <p:boldItalic r:id="rId87"/>
    </p:embeddedFont>
    <p:embeddedFont>
      <p:font typeface="Segoe UI Light" panose="020B0502040204020203" pitchFamily="34" charset="0"/>
      <p:regular r:id="rId88"/>
      <p:italic r:id="rId89"/>
    </p:embeddedFont>
    <p:embeddedFont>
      <p:font typeface="Mangal" panose="02040503050203030202" pitchFamily="18" charset="0"/>
      <p:regular r:id="rId90"/>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A57CD"/>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122" autoAdjust="0"/>
    <p:restoredTop sz="94614" autoAdjust="0"/>
  </p:normalViewPr>
  <p:slideViewPr>
    <p:cSldViewPr snapToGrid="0">
      <p:cViewPr varScale="1">
        <p:scale>
          <a:sx n="78" d="100"/>
          <a:sy n="78" d="100"/>
        </p:scale>
        <p:origin x="1026" y="51"/>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handoutMaster" Target="handoutMasters/handoutMaster1.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6/5/2018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6/5/2018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548020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120174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374458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724665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312578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4136958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52206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190278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323384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2574766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28718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4009390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1190198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45885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3336258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837434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714521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95510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1230784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3407525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107419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4024667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394766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1402241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2340708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25147630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4120348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1438664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3943418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921176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2490072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65225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2260674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4196334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611470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774976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999047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51082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4186369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3026869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2283609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211068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3836955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25246979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1964552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1458143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604454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321291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974069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2508449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266523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25565664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359270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118916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907164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1665529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2847168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3520911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1073374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39791144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1702563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14023416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20106189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882306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2024393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5776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857744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6/5/2018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9654649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3" y="220717"/>
            <a:ext cx="8833654" cy="1308538"/>
          </a:xfrm>
          <a:solidFill>
            <a:schemeClr val="accent4">
              <a:lumMod val="40000"/>
              <a:lumOff val="60000"/>
            </a:schemeClr>
          </a:solidFill>
        </p:spPr>
        <p:txBody>
          <a:bodyPr>
            <a:normAutofit/>
          </a:bodyPr>
          <a:lstStyle>
            <a:lvl1pPr>
              <a:defRPr sz="2700"/>
            </a:lvl1pPr>
          </a:lstStyle>
          <a:p>
            <a:r>
              <a:rPr lang="en-US" dirty="0"/>
              <a:t>Click to edit Question style</a:t>
            </a:r>
          </a:p>
        </p:txBody>
      </p:sp>
      <p:sp>
        <p:nvSpPr>
          <p:cNvPr id="3" name="Content Placeholder 2"/>
          <p:cNvSpPr>
            <a:spLocks noGrp="1"/>
          </p:cNvSpPr>
          <p:nvPr>
            <p:ph idx="1" hasCustomPrompt="1"/>
          </p:nvPr>
        </p:nvSpPr>
        <p:spPr>
          <a:xfrm>
            <a:off x="151194" y="152925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350627" y="1843936"/>
            <a:ext cx="8833654" cy="5123793"/>
          </a:xfrm>
        </p:spPr>
        <p:txBody>
          <a:bodyPr>
            <a:normAutofit/>
          </a:bodyPr>
          <a:lstStyle>
            <a:lvl1pPr marL="557213" indent="-557213">
              <a:buFont typeface="+mj-lt"/>
              <a:buAutoNum type="arabicParenR"/>
              <a:defRPr sz="2700"/>
            </a:lvl1pPr>
            <a:lvl2pPr marL="728663" indent="-385763">
              <a:buFont typeface="+mj-lt"/>
              <a:buAutoNum type="alphaUcPeriod"/>
              <a:defRPr sz="2400"/>
            </a:lvl2pPr>
            <a:lvl3pPr marL="1114425" indent="-428625">
              <a:buFont typeface="+mj-lt"/>
              <a:buAutoNum type="romanLcPeriod"/>
              <a:defRPr sz="2100"/>
            </a:lvl3pPr>
            <a:lvl4pPr marL="1371600" indent="-342900">
              <a:buFont typeface="+mj-lt"/>
              <a:buAutoNum type="alphaLcPeriod"/>
              <a:defRPr sz="1800"/>
            </a:lvl4pPr>
            <a:lvl5pPr marL="1714500" indent="-342900">
              <a:buFont typeface="+mj-lt"/>
              <a:buAutoNum type="arabicPeriod"/>
              <a:defRPr sz="18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243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9380" y="347874"/>
            <a:ext cx="6088380" cy="800207"/>
          </a:xfrm>
        </p:spPr>
        <p:txBody>
          <a:bodyPr>
            <a:normAutofit/>
          </a:bodyPr>
          <a:lstStyle>
            <a:lvl1pPr algn="l" defTabSz="685800" rtl="0" eaLnBrk="1" latinLnBrk="0" hangingPunct="1">
              <a:lnSpc>
                <a:spcPct val="90000"/>
              </a:lnSpc>
              <a:spcBef>
                <a:spcPct val="0"/>
              </a:spcBef>
              <a:buNone/>
              <a:defRPr lang="en-US" sz="405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01060" y="1361440"/>
            <a:ext cx="8741880" cy="4704080"/>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endParaRPr lang="en-US" dirty="0"/>
          </a:p>
        </p:txBody>
      </p:sp>
      <p:sp>
        <p:nvSpPr>
          <p:cNvPr id="3" name="Rectangle 2"/>
          <p:cNvSpPr/>
          <p:nvPr userDrawn="1"/>
        </p:nvSpPr>
        <p:spPr>
          <a:xfrm>
            <a:off x="201060" y="286312"/>
            <a:ext cx="2390398" cy="71558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405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32657769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 id="2147483712" r:id="rId25"/>
    <p:sldLayoutId id="2147483713" r:id="rId26"/>
    <p:sldLayoutId id="2147483714" r:id="rId27"/>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security/azure-security-data-encryption-best-practices"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2.xml"/><Relationship Id="rId1" Type="http://schemas.openxmlformats.org/officeDocument/2006/relationships/slideLayout" Target="../slideLayouts/slideLayout24.xml"/><Relationship Id="rId4" Type="http://schemas.openxmlformats.org/officeDocument/2006/relationships/image" Target="../media/image30.tif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Cloud Consultant</a:t>
            </a:r>
          </a:p>
          <a:p>
            <a:r>
              <a:rPr lang="en-US" dirty="0"/>
              <a:t>Technical Trainer | MCT</a:t>
            </a:r>
          </a:p>
        </p:txBody>
      </p:sp>
      <p:sp>
        <p:nvSpPr>
          <p:cNvPr id="2" name="Title 1"/>
          <p:cNvSpPr>
            <a:spLocks noGrp="1"/>
          </p:cNvSpPr>
          <p:nvPr>
            <p:ph type="ctrTitle"/>
          </p:nvPr>
        </p:nvSpPr>
        <p:spPr>
          <a:solidFill>
            <a:srgbClr val="007233"/>
          </a:solidFill>
        </p:spPr>
        <p:txBody>
          <a:bodyPr/>
          <a:lstStyle/>
          <a:p>
            <a:r>
              <a:rPr lang="en-US" sz="3000" dirty="0"/>
              <a:t>Security </a:t>
            </a:r>
            <a:r>
              <a:rPr lang="en-US" sz="3000"/>
              <a:t>and Identity</a:t>
            </a:r>
            <a:endParaRPr lang="en-US" sz="3000" dirty="0"/>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type="body" idx="1"/>
          </p:nvPr>
        </p:nvSpPr>
        <p:spPr/>
        <p:txBody>
          <a:bodyPr/>
          <a:lstStyle/>
          <a:p>
            <a:pPr marL="0" indent="0">
              <a:buNone/>
            </a:pPr>
            <a:r>
              <a:rPr lang="en-US" dirty="0"/>
              <a:t>Three steps to accessing Microsoft Graph API</a:t>
            </a:r>
          </a:p>
          <a:p>
            <a:pPr marL="385763" indent="-385763">
              <a:buAutoNum type="arabicPeriod"/>
            </a:pPr>
            <a:r>
              <a:rPr lang="en-US" dirty="0"/>
              <a:t>Add application with a client secret</a:t>
            </a:r>
          </a:p>
          <a:p>
            <a:pPr marL="385763" indent="-385763">
              <a:buAutoNum type="arabicPeriod"/>
            </a:pPr>
            <a:r>
              <a:rPr lang="en-US" dirty="0"/>
              <a:t>Use secret and other info to authenticate to Graph API and get token</a:t>
            </a:r>
          </a:p>
          <a:p>
            <a:pPr marL="385763" indent="-385763">
              <a:buAutoNum type="arabicPeriod"/>
            </a:pPr>
            <a:r>
              <a:rPr lang="en-US" dirty="0"/>
              <a:t>Use returned token to make requests to the API endpoint</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E85E3745-172C-467E-BCF0-0D1877F45465}"/>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55C5917B-C587-44A2-9808-E70700A05A3A}"/>
              </a:ext>
            </a:extLst>
          </p:cNvPr>
          <p:cNvSpPr txBox="1"/>
          <p:nvPr/>
        </p:nvSpPr>
        <p:spPr>
          <a:xfrm>
            <a:off x="72866" y="4654868"/>
            <a:ext cx="8998268" cy="646331"/>
          </a:xfrm>
          <a:prstGeom prst="rect">
            <a:avLst/>
          </a:prstGeom>
          <a:solidFill>
            <a:schemeClr val="tx2">
              <a:lumMod val="20000"/>
              <a:lumOff val="80000"/>
              <a:alpha val="0"/>
            </a:schemeClr>
          </a:solidFill>
        </p:spPr>
        <p:txBody>
          <a:bodyPr wrap="square" rtlCol="0">
            <a:spAutoFit/>
          </a:bodyPr>
          <a:lstStyle/>
          <a:p>
            <a:r>
              <a:rPr lang="en-US"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type="body" idx="1"/>
          </p:nvPr>
        </p:nvSpPr>
        <p:spPr/>
        <p:txBody>
          <a:bodyPr/>
          <a:lstStyle/>
          <a:p>
            <a:pPr marL="128588" indent="-128588">
              <a:buFont typeface="Arial"/>
              <a:buChar char="•"/>
            </a:pPr>
            <a:r>
              <a:rPr lang="en-US" dirty="0"/>
              <a:t>OAuth 2.0</a:t>
            </a:r>
          </a:p>
          <a:p>
            <a:pPr marL="471488" lvl="1" indent="-128588">
              <a:buFont typeface="Arial"/>
              <a:buChar char="•"/>
            </a:pPr>
            <a:r>
              <a:rPr lang="en-US" dirty="0"/>
              <a:t>Open standard for authorization</a:t>
            </a:r>
          </a:p>
          <a:p>
            <a:pPr marL="471488" lvl="1" indent="-128588">
              <a:buFont typeface="Arial"/>
              <a:buChar char="•"/>
            </a:pPr>
            <a:r>
              <a:rPr lang="en-US" dirty="0"/>
              <a:t>Implemented as an authorization protocol versus an authentication protocol</a:t>
            </a:r>
          </a:p>
          <a:p>
            <a:pPr marL="471488" lvl="1" indent="-128588">
              <a:buFont typeface="Arial"/>
              <a:buChar char="•"/>
            </a:pPr>
            <a:r>
              <a:rPr lang="en-US" dirty="0"/>
              <a:t>Focused on what resources you have access to</a:t>
            </a:r>
          </a:p>
          <a:p>
            <a:pPr marL="128588" indent="-128588">
              <a:buFont typeface="Arial"/>
              <a:buChar char="•"/>
            </a:pPr>
            <a:r>
              <a:rPr lang="en-US" dirty="0" err="1"/>
              <a:t>OpenID</a:t>
            </a:r>
            <a:r>
              <a:rPr lang="en-US" dirty="0"/>
              <a:t> Connect</a:t>
            </a:r>
          </a:p>
          <a:p>
            <a:pPr marL="471488" lvl="1" indent="-128588">
              <a:buFont typeface="Arial"/>
              <a:buChar char="•"/>
            </a:pPr>
            <a:r>
              <a:rPr lang="en-US" dirty="0"/>
              <a:t>Extends the OAuth 2.0 authorization protocol to use as an authentication protocol</a:t>
            </a:r>
          </a:p>
          <a:p>
            <a:pPr marL="471488" lvl="1" indent="-128588">
              <a:buFont typeface="Arial"/>
              <a:buChar char="•"/>
            </a:pPr>
            <a:r>
              <a:rPr lang="en-US" dirty="0"/>
              <a:t>Enables SSO with </a:t>
            </a:r>
            <a:r>
              <a:rPr lang="en-US" dirty="0" err="1"/>
              <a:t>Oauth</a:t>
            </a:r>
            <a:endParaRPr lang="en-US" dirty="0"/>
          </a:p>
          <a:p>
            <a:pPr marL="471488" lvl="1" indent="-128588">
              <a:buFont typeface="Arial"/>
              <a:buChar char="•"/>
            </a:pPr>
            <a:r>
              <a:rPr lang="en-US" dirty="0"/>
              <a:t>Recommended for web applications hosted on a server and accessed via a browser</a:t>
            </a:r>
          </a:p>
          <a:p>
            <a:endParaRPr lang="en-US" dirty="0"/>
          </a:p>
        </p:txBody>
      </p:sp>
      <p:sp>
        <p:nvSpPr>
          <p:cNvPr id="3" name="Text Placeholder 2">
            <a:extLst>
              <a:ext uri="{FF2B5EF4-FFF2-40B4-BE49-F238E27FC236}">
                <a16:creationId xmlns:a16="http://schemas.microsoft.com/office/drawing/2014/main" id="{648E34AF-BAB8-4F77-A633-95D4AB6AFEFE}"/>
              </a:ext>
            </a:extLst>
          </p:cNvPr>
          <p:cNvSpPr>
            <a:spLocks noGrp="1"/>
          </p:cNvSpPr>
          <p:nvPr>
            <p:ph type="body" sz="quarter" idx="10"/>
          </p:nvPr>
        </p:nvSpPr>
        <p:spPr/>
        <p:txBody>
          <a:bodyPr/>
          <a:lstStyle/>
          <a:p>
            <a:endParaRPr lang="en-US"/>
          </a:p>
        </p:txBody>
      </p:sp>
      <p:sp>
        <p:nvSpPr>
          <p:cNvPr id="5" name="Rectangle 4"/>
          <p:cNvSpPr/>
          <p:nvPr/>
        </p:nvSpPr>
        <p:spPr>
          <a:xfrm>
            <a:off x="659325" y="5836785"/>
            <a:ext cx="7132015"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3" name="Text Placeholder 2">
            <a:extLst>
              <a:ext uri="{FF2B5EF4-FFF2-40B4-BE49-F238E27FC236}">
                <a16:creationId xmlns:a16="http://schemas.microsoft.com/office/drawing/2014/main" id="{E525EB5E-9713-4E62-9BCA-1088A6A16F7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B12C0CF8-CF20-4BA7-8F0D-EEA4C326D78C}"/>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3F7D9CE6-20A4-44C3-BAE9-2FC45834F38B}"/>
              </a:ext>
            </a:extLst>
          </p:cNvPr>
          <p:cNvSpPr txBox="1"/>
          <p:nvPr/>
        </p:nvSpPr>
        <p:spPr>
          <a:xfrm>
            <a:off x="628650" y="1817214"/>
            <a:ext cx="3754807" cy="3600986"/>
          </a:xfrm>
          <a:prstGeom prst="rect">
            <a:avLst/>
          </a:prstGeom>
          <a:noFill/>
        </p:spPr>
        <p:txBody>
          <a:bodyPr wrap="square" rtlCol="0">
            <a:spAutoFit/>
          </a:bodyPr>
          <a:lstStyle/>
          <a:p>
            <a:r>
              <a:rPr lang="en-US" sz="1200" b="1" dirty="0"/>
              <a:t>client</a:t>
            </a:r>
            <a:r>
              <a:rPr lang="en-US" sz="1200" dirty="0"/>
              <a:t> </a:t>
            </a:r>
            <a:r>
              <a:rPr lang="en-US" sz="1200" b="0" dirty="0"/>
              <a:t>refers to the mobile app, web app, etc. that wants to access a resource</a:t>
            </a:r>
          </a:p>
          <a:p>
            <a:endParaRPr lang="en-US" sz="1200" b="0" dirty="0"/>
          </a:p>
          <a:p>
            <a:r>
              <a:rPr lang="en-US" sz="1200" b="1" dirty="0"/>
              <a:t>resource owner </a:t>
            </a:r>
            <a:r>
              <a:rPr lang="en-US" sz="1200" dirty="0"/>
              <a:t> </a:t>
            </a:r>
            <a:r>
              <a:rPr lang="en-US" sz="1200" b="0" dirty="0"/>
              <a:t>has control of resources that are being secured</a:t>
            </a:r>
          </a:p>
          <a:p>
            <a:endParaRPr lang="en-US" sz="1200" b="1" dirty="0"/>
          </a:p>
          <a:p>
            <a:r>
              <a:rPr lang="en-US" sz="1200" b="1" dirty="0"/>
              <a:t>security token</a:t>
            </a:r>
            <a:r>
              <a:rPr lang="en-US" sz="1200" dirty="0"/>
              <a:t> </a:t>
            </a:r>
            <a:r>
              <a:rPr lang="en-US" sz="1200" b="0" dirty="0"/>
              <a:t>is a collection of claims.  It is often digitally signed, encrypted, and transferred through secured channels to ensure its conﬁdentiality, integrity, and authenticity (aka access token)</a:t>
            </a:r>
          </a:p>
          <a:p>
            <a:endParaRPr lang="en-US" sz="1200" b="1" dirty="0"/>
          </a:p>
          <a:p>
            <a:r>
              <a:rPr lang="en-US" sz="1200" b="1" dirty="0"/>
              <a:t>service provider</a:t>
            </a:r>
            <a:r>
              <a:rPr lang="en-US" sz="1200" dirty="0"/>
              <a:t> </a:t>
            </a:r>
            <a:r>
              <a:rPr lang="en-US" sz="1200" b="0" dirty="0"/>
              <a:t>provides requested services (aka relying party)</a:t>
            </a:r>
          </a:p>
          <a:p>
            <a:endParaRPr lang="en-US" sz="1200" dirty="0"/>
          </a:p>
          <a:p>
            <a:r>
              <a:rPr lang="en-US" sz="1200" b="1" dirty="0"/>
              <a:t>identity provider</a:t>
            </a:r>
            <a:r>
              <a:rPr lang="en-US" sz="1200" dirty="0"/>
              <a:t> </a:t>
            </a:r>
            <a:r>
              <a:rPr lang="en-US" sz="1200" b="0" dirty="0"/>
              <a:t>authenticates entities and issues security tokens to relying parties </a:t>
            </a:r>
            <a:r>
              <a:rPr lang="en-US" sz="1200" dirty="0"/>
              <a:t>(aka </a:t>
            </a:r>
            <a:r>
              <a:rPr lang="en-US" sz="1200" b="1" dirty="0"/>
              <a:t>security token service </a:t>
            </a:r>
            <a:r>
              <a:rPr lang="en-US" sz="1200" dirty="0"/>
              <a:t>STS or </a:t>
            </a:r>
            <a:r>
              <a:rPr lang="en-US" sz="1200" b="1" dirty="0"/>
              <a:t>authorization server</a:t>
            </a:r>
            <a:r>
              <a:rPr lang="en-US" sz="1200"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4383457" y="1817214"/>
            <a:ext cx="4045598" cy="3970318"/>
          </a:xfrm>
          <a:prstGeom prst="rect">
            <a:avLst/>
          </a:prstGeom>
          <a:noFill/>
        </p:spPr>
        <p:txBody>
          <a:bodyPr wrap="square" rtlCol="0">
            <a:spAutoFit/>
          </a:bodyPr>
          <a:lstStyle/>
          <a:p>
            <a:r>
              <a:rPr lang="en-US" sz="1200" b="1" dirty="0"/>
              <a:t>authentication</a:t>
            </a:r>
            <a:r>
              <a:rPr lang="en-US" sz="1200" dirty="0"/>
              <a:t> </a:t>
            </a:r>
            <a:r>
              <a:rPr lang="en-US" sz="1200" b="0" dirty="0"/>
              <a:t>is to verify if an entity is  indeed what it claims to be</a:t>
            </a:r>
          </a:p>
          <a:p>
            <a:endParaRPr lang="en-US" sz="1200" b="0" dirty="0"/>
          </a:p>
          <a:p>
            <a:r>
              <a:rPr lang="en-US" sz="1200" b="1" dirty="0"/>
              <a:t>authorization</a:t>
            </a:r>
            <a:r>
              <a:rPr lang="en-US" sz="1200" dirty="0"/>
              <a:t> </a:t>
            </a:r>
            <a:r>
              <a:rPr lang="en-US" sz="1200" b="0" dirty="0"/>
              <a:t>is the process of determining whether an authenticated user has access to certain functionalities provided by the service provider</a:t>
            </a:r>
          </a:p>
          <a:p>
            <a:endParaRPr lang="en-US" sz="1200" b="1" dirty="0"/>
          </a:p>
          <a:p>
            <a:r>
              <a:rPr lang="en-US" sz="1200" b="1" dirty="0"/>
              <a:t>claim</a:t>
            </a:r>
            <a:r>
              <a:rPr lang="en-US" sz="1200" dirty="0"/>
              <a:t> </a:t>
            </a:r>
            <a:r>
              <a:rPr lang="en-US" sz="1200" b="0" dirty="0"/>
              <a:t>is an assertion made on an attribute of an entity (think property or descriptor or attribute)</a:t>
            </a:r>
          </a:p>
          <a:p>
            <a:endParaRPr lang="en-US" sz="1200" b="1" dirty="0"/>
          </a:p>
          <a:p>
            <a:r>
              <a:rPr lang="en-US" sz="1200" b="1" dirty="0"/>
              <a:t>refresh token </a:t>
            </a:r>
            <a:r>
              <a:rPr lang="en-US" sz="1200" b="0" dirty="0"/>
              <a:t>is optionally issued with the access token and is a longer lasting credential (than the access token) solely used to request additional access tokens.</a:t>
            </a:r>
          </a:p>
          <a:p>
            <a:endParaRPr lang="en-US" sz="1200" dirty="0"/>
          </a:p>
          <a:p>
            <a:r>
              <a:rPr lang="en-US" sz="1200" b="1" dirty="0"/>
              <a:t>identity token or id token </a:t>
            </a:r>
            <a:r>
              <a:rPr lang="en-US" sz="1200" b="0" dirty="0"/>
              <a:t>is OpenID’s extension to OAuth 2.  The structure is similar to the access token, but indicates user authentication -not authorization. (aka authorization token)</a:t>
            </a:r>
          </a:p>
        </p:txBody>
      </p:sp>
    </p:spTree>
    <p:extLst>
      <p:ext uri="{BB962C8B-B14F-4D97-AF65-F5344CB8AC3E}">
        <p14:creationId xmlns:p14="http://schemas.microsoft.com/office/powerpoint/2010/main" val="13673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type="body" idx="1"/>
          </p:nvPr>
        </p:nvSpPr>
        <p:spPr/>
        <p:txBody>
          <a:bodyPr>
            <a:normAutofit/>
          </a:bodyPr>
          <a:lstStyle/>
          <a:p>
            <a:pPr marL="0" indent="0">
              <a:buNone/>
            </a:pPr>
            <a:r>
              <a:rPr lang="en-US" dirty="0"/>
              <a:t>Authorization Code Flow</a:t>
            </a:r>
          </a:p>
          <a:p>
            <a:pPr marL="0" indent="0">
              <a:buNone/>
            </a:pPr>
            <a:r>
              <a:rPr lang="en-US" sz="1500" dirty="0"/>
              <a:t>The Authorization Code Flow returns an Authorization Code to the Client, which can then exchange it for an ID Token and an Access Token directly.</a:t>
            </a:r>
          </a:p>
          <a:p>
            <a:pPr marL="0" indent="0">
              <a:buNone/>
            </a:pPr>
            <a:endParaRPr lang="en-US" sz="1500" dirty="0"/>
          </a:p>
          <a:p>
            <a:pPr marL="0" indent="0">
              <a:buNone/>
            </a:pPr>
            <a:r>
              <a:rPr lang="en-US" dirty="0"/>
              <a:t>Implicit Flow</a:t>
            </a:r>
          </a:p>
          <a:p>
            <a:pPr marL="0" indent="0">
              <a:buNone/>
            </a:pPr>
            <a:r>
              <a:rPr lang="en-US" sz="1500" dirty="0"/>
              <a:t>The Implicit Flow is mainly used by Clients implemented in a browser using a scripting language. The Access Token and ID Token are returned directly to the Client.</a:t>
            </a:r>
          </a:p>
          <a:p>
            <a:pPr marL="0" indent="0">
              <a:buNone/>
            </a:pPr>
            <a:endParaRPr lang="en-US" sz="1500" dirty="0"/>
          </a:p>
          <a:p>
            <a:pPr marL="0" indent="0">
              <a:buNone/>
            </a:pPr>
            <a:r>
              <a:rPr lang="en-US" dirty="0"/>
              <a:t>Hybrid Flow</a:t>
            </a:r>
          </a:p>
          <a:p>
            <a:pPr marL="0" indent="0">
              <a:buNone/>
            </a:pPr>
            <a:r>
              <a:rPr lang="en-US" sz="1500" dirty="0"/>
              <a:t>The Hybrid Flow, some tokens are returned from the Authorization Endpoint and others are returned from the Token Endpoint.</a:t>
            </a:r>
          </a:p>
        </p:txBody>
      </p:sp>
      <p:sp>
        <p:nvSpPr>
          <p:cNvPr id="4" name="Text Placeholder 3">
            <a:extLst>
              <a:ext uri="{FF2B5EF4-FFF2-40B4-BE49-F238E27FC236}">
                <a16:creationId xmlns:a16="http://schemas.microsoft.com/office/drawing/2014/main" id="{3F1C011F-BE65-4EFC-8269-91D6EFBAB80C}"/>
              </a:ext>
            </a:extLst>
          </p:cNvPr>
          <p:cNvSpPr>
            <a:spLocks noGrp="1"/>
          </p:cNvSpPr>
          <p:nvPr>
            <p:ph type="body" sz="quarter" idx="10"/>
          </p:nvPr>
        </p:nvSpPr>
        <p:spPr/>
        <p:txBody>
          <a:bodyPr/>
          <a:lstStyle/>
          <a:p>
            <a:endParaRPr lang="en-US"/>
          </a:p>
        </p:txBody>
      </p:sp>
      <p:sp>
        <p:nvSpPr>
          <p:cNvPr id="5" name="Rectangle 4"/>
          <p:cNvSpPr/>
          <p:nvPr/>
        </p:nvSpPr>
        <p:spPr>
          <a:xfrm>
            <a:off x="879290" y="5559793"/>
            <a:ext cx="7693783"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sp>
        <p:nvSpPr>
          <p:cNvPr id="3" name="Text Placeholder 2">
            <a:extLst>
              <a:ext uri="{FF2B5EF4-FFF2-40B4-BE49-F238E27FC236}">
                <a16:creationId xmlns:a16="http://schemas.microsoft.com/office/drawing/2014/main" id="{90A17410-7EAE-4158-B150-7927F5FC053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7BBB4B94-BCE9-4562-B9D0-C4B207D6C232}"/>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stretch>
            <a:fillRect/>
          </a:stretch>
        </p:blipFill>
        <p:spPr>
          <a:xfrm>
            <a:off x="0" y="2227263"/>
            <a:ext cx="7681913" cy="3262312"/>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sp>
        <p:nvSpPr>
          <p:cNvPr id="3" name="Text Placeholder 2">
            <a:extLst>
              <a:ext uri="{FF2B5EF4-FFF2-40B4-BE49-F238E27FC236}">
                <a16:creationId xmlns:a16="http://schemas.microsoft.com/office/drawing/2014/main" id="{40FE46E9-E4D6-4529-A4FE-12A881188A95}"/>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1D0A7A7C-0EE7-4F68-8D14-843BCE50F65B}"/>
              </a:ext>
            </a:extLst>
          </p:cNvPr>
          <p:cNvSpPr>
            <a:spLocks noGrp="1"/>
          </p:cNvSpPr>
          <p:nvPr>
            <p:ph type="body" sz="quarter" idx="10"/>
          </p:nvPr>
        </p:nvSpPr>
        <p:spPr/>
        <p:txBody>
          <a:bodyPr/>
          <a:lstStyle/>
          <a:p>
            <a:endParaRPr lang="en-US"/>
          </a:p>
        </p:txBody>
      </p:sp>
      <p:pic>
        <p:nvPicPr>
          <p:cNvPr id="4" name="Content Placeholder 3"/>
          <p:cNvPicPr>
            <a:picLocks noGrp="1" noChangeAspect="1"/>
          </p:cNvPicPr>
          <p:nvPr>
            <p:ph idx="4294967295"/>
          </p:nvPr>
        </p:nvPicPr>
        <p:blipFill>
          <a:blip r:embed="rId3"/>
          <a:stretch>
            <a:fillRect/>
          </a:stretch>
        </p:blipFill>
        <p:spPr>
          <a:xfrm>
            <a:off x="0" y="2227263"/>
            <a:ext cx="6657975" cy="3262312"/>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type="body"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5" name="Text Placeholder 4">
            <a:extLst>
              <a:ext uri="{FF2B5EF4-FFF2-40B4-BE49-F238E27FC236}">
                <a16:creationId xmlns:a16="http://schemas.microsoft.com/office/drawing/2014/main" id="{D4693E5F-B3C7-4458-9858-9B7759610615}"/>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98430BAC-C074-4B42-A008-D0C6BBC927AF}"/>
              </a:ext>
            </a:extLst>
          </p:cNvPr>
          <p:cNvSpPr txBox="1"/>
          <p:nvPr/>
        </p:nvSpPr>
        <p:spPr>
          <a:xfrm>
            <a:off x="252869" y="1984266"/>
            <a:ext cx="8822238" cy="4832092"/>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app.UseOpenIdConnectAuthentication</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new </a:t>
            </a:r>
            <a:r>
              <a:rPr lang="en-US" sz="1400" dirty="0" err="1">
                <a:latin typeface="Courier New" panose="02070309020205020404" pitchFamily="49" charset="0"/>
                <a:cs typeface="Courier New" panose="02070309020205020404" pitchFamily="49" charset="0"/>
              </a:rPr>
              <a:t>OpenIdConnectAuthenticationOptions</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ClientId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clientId</a:t>
            </a:r>
            <a:r>
              <a:rPr lang="en-US" sz="1400" dirty="0">
                <a:latin typeface="Courier New" panose="02070309020205020404" pitchFamily="49" charset="0"/>
                <a:cs typeface="Courier New" panose="02070309020205020404" pitchFamily="49" charset="0"/>
              </a:rPr>
              <a:t>, </a:t>
            </a:r>
            <a:r>
              <a:rPr lang="en-US" sz="1400" dirty="0"/>
              <a:t>// The Client ID uniquely identifies application to Azure AD.</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Authority = Authority,//</a:t>
            </a:r>
            <a:r>
              <a:rPr lang="en-US" sz="1400" dirty="0"/>
              <a:t>https://login.microsoftonline.com/{tenantId} Sign-in URL of tenant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PostLogoutRedirectUri</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redirectUri</a:t>
            </a:r>
            <a:r>
              <a:rPr lang="en-US" sz="1400" dirty="0">
                <a:latin typeface="Courier New" panose="02070309020205020404" pitchFamily="49" charset="0"/>
                <a:cs typeface="Courier New" panose="02070309020205020404" pitchFamily="49" charset="0"/>
              </a:rPr>
              <a:t>, </a:t>
            </a:r>
            <a:r>
              <a:rPr lang="en-US" sz="1400" dirty="0"/>
              <a:t>// Redirect Uri is the URL where the user will be redirected</a:t>
            </a: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 NOTE: handlers are in order of when they get called</a:t>
            </a:r>
          </a:p>
          <a:p>
            <a:r>
              <a:rPr lang="en-US" sz="1400" dirty="0">
                <a:latin typeface="Courier New" panose="02070309020205020404" pitchFamily="49" charset="0"/>
                <a:cs typeface="Courier New" panose="02070309020205020404" pitchFamily="49" charset="0"/>
              </a:rPr>
              <a:t>           Notifications = new </a:t>
            </a:r>
            <a:r>
              <a:rPr lang="en-US" sz="1400" dirty="0" err="1">
                <a:latin typeface="Courier New" panose="02070309020205020404" pitchFamily="49" charset="0"/>
                <a:cs typeface="Courier New" panose="02070309020205020404" pitchFamily="49" charset="0"/>
              </a:rPr>
              <a:t>OpenIdConnectAuthenticationNotifications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RedirectToIdentityProvider</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OnRedirectToIdentityProvider</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MessageReceived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OnMessageReceived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SecurityTokenReceived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OnSecurityTokenReceived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SecurityTokenValidated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OnSecurityTokenValidated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AuthorizationCodeReceived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OnAuthorizationCodeReceived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AuthenticationFailed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OnAuthenticationFailed</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4" name="Text Placeholder 3">
            <a:extLst>
              <a:ext uri="{FF2B5EF4-FFF2-40B4-BE49-F238E27FC236}">
                <a16:creationId xmlns:a16="http://schemas.microsoft.com/office/drawing/2014/main" id="{E6E8DA28-FBE1-4750-946C-1CB0A3F08AE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51B2E200-31C7-474D-AD20-F8C44611AB5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spcBef>
                <a:spcPts val="0"/>
              </a:spcBef>
            </a:pPr>
            <a:r>
              <a:rPr lang="en-US" dirty="0"/>
              <a:t>Connects your on-</a:t>
            </a:r>
            <a:r>
              <a:rPr lang="en-US" dirty="0" err="1"/>
              <a:t>prem</a:t>
            </a:r>
            <a:r>
              <a:rPr lang="en-US" dirty="0"/>
              <a:t> AD infrastructure to Azure</a:t>
            </a:r>
          </a:p>
          <a:p>
            <a:pPr>
              <a:spcBef>
                <a:spcPts val="0"/>
              </a:spcBef>
            </a:pPr>
            <a:r>
              <a:rPr lang="en-US" dirty="0"/>
              <a:t>Composed of 3 components</a:t>
            </a:r>
          </a:p>
          <a:p>
            <a:pPr lvl="1">
              <a:spcBef>
                <a:spcPts val="0"/>
              </a:spcBef>
            </a:pPr>
            <a:r>
              <a:rPr lang="en-US" dirty="0"/>
              <a:t>Sync Services</a:t>
            </a:r>
          </a:p>
          <a:p>
            <a:pPr lvl="2">
              <a:spcBef>
                <a:spcPts val="0"/>
              </a:spcBef>
            </a:pPr>
            <a:r>
              <a:rPr lang="en-US" dirty="0"/>
              <a:t>Replicates user/group information between On-</a:t>
            </a:r>
            <a:r>
              <a:rPr lang="en-US" dirty="0" err="1"/>
              <a:t>Prem</a:t>
            </a:r>
            <a:r>
              <a:rPr lang="en-US" dirty="0"/>
              <a:t> and Azure</a:t>
            </a:r>
          </a:p>
          <a:p>
            <a:pPr lvl="1">
              <a:spcBef>
                <a:spcPts val="0"/>
              </a:spcBef>
            </a:pPr>
            <a:r>
              <a:rPr lang="en-US" dirty="0"/>
              <a:t>ADFS (optional)</a:t>
            </a:r>
          </a:p>
          <a:p>
            <a:pPr lvl="2">
              <a:spcBef>
                <a:spcPts val="0"/>
              </a:spcBef>
            </a:pPr>
            <a:r>
              <a:rPr lang="en-US" dirty="0"/>
              <a:t>Addresses complex deployments, such as domain join SSO, enforcement of AD sign-in policy, and smart card or 3rd party MFA.</a:t>
            </a:r>
          </a:p>
          <a:p>
            <a:pPr lvl="1">
              <a:spcBef>
                <a:spcPts val="0"/>
              </a:spcBef>
            </a:pPr>
            <a:r>
              <a:rPr lang="en-US" dirty="0"/>
              <a:t>Health</a:t>
            </a:r>
          </a:p>
          <a:p>
            <a:pPr lvl="2">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solidFill>
                  <a:schemeClr val="tx1"/>
                </a:solidFill>
              </a:rPr>
              <a:t>Design Security and Identity Solutions (20%-25%)</a:t>
            </a:r>
          </a:p>
        </p:txBody>
      </p:sp>
      <p:sp>
        <p:nvSpPr>
          <p:cNvPr id="3" name="Content Placeholder 2"/>
          <p:cNvSpPr>
            <a:spLocks noGrp="1"/>
          </p:cNvSpPr>
          <p:nvPr>
            <p:ph type="body" idx="1"/>
          </p:nvPr>
        </p:nvSpPr>
        <p:spPr/>
        <p:txBody>
          <a:bodyPr>
            <a:normAutofit fontScale="55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
        <p:nvSpPr>
          <p:cNvPr id="4" name="Text Placeholder 3">
            <a:extLst>
              <a:ext uri="{FF2B5EF4-FFF2-40B4-BE49-F238E27FC236}">
                <a16:creationId xmlns:a16="http://schemas.microsoft.com/office/drawing/2014/main" id="{8BF59015-C7DA-4C3F-A732-B2A4DAC2016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678235" y="2226469"/>
            <a:ext cx="5787531" cy="3263504"/>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1770791" y="1492175"/>
            <a:ext cx="5629895" cy="394385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28588" indent="-128588">
              <a:buFont typeface="Arial"/>
              <a:buChar char="•"/>
            </a:pPr>
            <a:r>
              <a:rPr lang="en-US" dirty="0"/>
              <a:t>Simplicity and consistency</a:t>
            </a:r>
          </a:p>
          <a:p>
            <a:pPr marL="471488" lvl="1" indent="-128588">
              <a:buFont typeface="Arial"/>
              <a:buChar char="•"/>
            </a:pPr>
            <a:r>
              <a:rPr lang="en-US" dirty="0"/>
              <a:t>Use the same set of APIs and patterns to enable sign on</a:t>
            </a:r>
          </a:p>
          <a:p>
            <a:pPr marL="471488" lvl="1" indent="-128588">
              <a:buFont typeface="Arial"/>
              <a:buChar char="•"/>
            </a:pPr>
            <a:r>
              <a:rPr lang="en-US" dirty="0"/>
              <a:t>Use the same set of libraries you can already use to authenticate users against Azure AD</a:t>
            </a:r>
          </a:p>
          <a:p>
            <a:pPr marL="128588" indent="-128588">
              <a:buFont typeface="Arial"/>
              <a:buChar char="•"/>
            </a:pPr>
            <a:r>
              <a:rPr lang="en-US" dirty="0"/>
              <a:t>Flexibility</a:t>
            </a:r>
          </a:p>
          <a:p>
            <a:pPr marL="471488" lvl="1" indent="-128588">
              <a:buFont typeface="Arial"/>
              <a:buChar char="•"/>
            </a:pPr>
            <a:r>
              <a:rPr lang="en-US" dirty="0"/>
              <a:t>In addition to standard user authorization, enable more complex scenarios</a:t>
            </a:r>
          </a:p>
          <a:p>
            <a:pPr marL="128588" indent="-128588">
              <a:buFont typeface="Arial"/>
              <a:buChar char="•"/>
            </a:pPr>
            <a:r>
              <a:rPr lang="en-US" dirty="0"/>
              <a:t>Industry support</a:t>
            </a:r>
          </a:p>
          <a:p>
            <a:pPr marL="471488" lvl="1" indent="-128588">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364146"/>
            <a:ext cx="7543800" cy="4546593"/>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343359" y="1809637"/>
            <a:ext cx="6472548" cy="3614186"/>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190243" y="1830252"/>
            <a:ext cx="8901391" cy="402662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4" name="Text Placeholder 3">
            <a:extLst>
              <a:ext uri="{FF2B5EF4-FFF2-40B4-BE49-F238E27FC236}">
                <a16:creationId xmlns:a16="http://schemas.microsoft.com/office/drawing/2014/main" id="{5C9B0D5E-9EF8-420C-9E20-913D89C2B49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F38F569-6FB7-4387-BD99-560CFF26796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850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6414349" y="1918935"/>
            <a:ext cx="2271428" cy="3878572"/>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629143" y="2471232"/>
            <a:ext cx="3942857" cy="1314286"/>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6154874" y="1796458"/>
            <a:ext cx="2264286" cy="1964286"/>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628650" y="3059631"/>
            <a:ext cx="3579314" cy="282297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306722" y="2021645"/>
            <a:ext cx="5874493" cy="3771534"/>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9302" y="2041629"/>
            <a:ext cx="2676775" cy="3641659"/>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94476" y="2468982"/>
            <a:ext cx="4322910" cy="2557533"/>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sp>
        <p:nvSpPr>
          <p:cNvPr id="3" name="Text Placeholder 2">
            <a:extLst>
              <a:ext uri="{FF2B5EF4-FFF2-40B4-BE49-F238E27FC236}">
                <a16:creationId xmlns:a16="http://schemas.microsoft.com/office/drawing/2014/main" id="{9EEB109A-F194-4E20-A97F-AA6CE0212FC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53F593FA-E0E5-4B73-8C6F-12BC01B48CCC}"/>
              </a:ext>
            </a:extLst>
          </p:cNvPr>
          <p:cNvSpPr>
            <a:spLocks noGrp="1"/>
          </p:cNvSpPr>
          <p:nvPr>
            <p:ph type="body" sz="quarter" idx="10"/>
          </p:nvPr>
        </p:nvSpPr>
        <p:spPr/>
        <p:txBody>
          <a:bodyPr/>
          <a:lstStyle/>
          <a:p>
            <a:endParaRPr lang="en-US"/>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4294967295"/>
            <p:extLst>
              <p:ext uri="{D42A27DB-BD31-4B8C-83A1-F6EECF244321}">
                <p14:modId xmlns:p14="http://schemas.microsoft.com/office/powerpoint/2010/main" val="988239791"/>
              </p:ext>
            </p:extLst>
          </p:nvPr>
        </p:nvGraphicFramePr>
        <p:xfrm>
          <a:off x="0" y="2227263"/>
          <a:ext cx="7886700" cy="339090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926890162"/>
                    </a:ext>
                  </a:extLst>
                </a:gridCol>
                <a:gridCol w="3943350">
                  <a:extLst>
                    <a:ext uri="{9D8B030D-6E8A-4147-A177-3AD203B41FA5}">
                      <a16:colId xmlns:a16="http://schemas.microsoft.com/office/drawing/2014/main" val="634220789"/>
                    </a:ext>
                  </a:extLst>
                </a:gridCol>
              </a:tblGrid>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Active Directory On-Premise</a:t>
                      </a:r>
                    </a:p>
                  </a:txBody>
                  <a:tcPr marL="68580" marR="68580" marT="34290" marB="34290">
                    <a:solidFill>
                      <a:schemeClr val="accent2"/>
                    </a:solidFill>
                  </a:tcPr>
                </a:tc>
                <a:tc>
                  <a:txBody>
                    <a:bodyPr/>
                    <a:lstStyle/>
                    <a:p>
                      <a:r>
                        <a:rPr lang="en-US" sz="1400" dirty="0"/>
                        <a:t>Azure AD</a:t>
                      </a:r>
                    </a:p>
                  </a:txBody>
                  <a:tcPr marL="68580" marR="68580" marT="34290" marB="34290">
                    <a:solidFill>
                      <a:schemeClr val="accent2"/>
                    </a:solidFill>
                  </a:tcPr>
                </a:tc>
                <a:extLst>
                  <a:ext uri="{0D108BD9-81ED-4DB2-BD59-A6C34878D82A}">
                    <a16:rowId xmlns:a16="http://schemas.microsoft.com/office/drawing/2014/main" val="796246793"/>
                  </a:ext>
                </a:extLst>
              </a:tr>
              <a:tr h="278130">
                <a:tc>
                  <a:txBody>
                    <a:bodyPr/>
                    <a:lstStyle/>
                    <a:p>
                      <a:r>
                        <a:rPr lang="en-US" sz="1400" dirty="0"/>
                        <a:t>Authentication Provider</a:t>
                      </a:r>
                    </a:p>
                  </a:txBody>
                  <a:tcPr marL="68580" marR="68580" marT="34290" marB="34290"/>
                </a:tc>
                <a:tc>
                  <a:txBody>
                    <a:bodyPr/>
                    <a:lstStyle/>
                    <a:p>
                      <a:r>
                        <a:rPr lang="en-US" sz="1400" dirty="0"/>
                        <a:t>Authentication Provider</a:t>
                      </a:r>
                    </a:p>
                  </a:txBody>
                  <a:tcPr marL="68580" marR="68580" marT="34290" marB="34290"/>
                </a:tc>
                <a:extLst>
                  <a:ext uri="{0D108BD9-81ED-4DB2-BD59-A6C34878D82A}">
                    <a16:rowId xmlns:a16="http://schemas.microsoft.com/office/drawing/2014/main" val="3495614983"/>
                  </a:ext>
                </a:extLst>
              </a:tr>
              <a:tr h="278130">
                <a:tc>
                  <a:txBody>
                    <a:bodyPr/>
                    <a:lstStyle/>
                    <a:p>
                      <a:r>
                        <a:rPr lang="en-US" sz="1400" dirty="0"/>
                        <a:t>Internal single customer directory service</a:t>
                      </a:r>
                    </a:p>
                  </a:txBody>
                  <a:tcPr marL="68580" marR="68580" marT="34290" marB="34290"/>
                </a:tc>
                <a:tc>
                  <a:txBody>
                    <a:bodyPr/>
                    <a:lstStyle/>
                    <a:p>
                      <a:r>
                        <a:rPr lang="en-US" sz="1400" dirty="0"/>
                        <a:t>Multi-customer public directory service</a:t>
                      </a:r>
                    </a:p>
                  </a:txBody>
                  <a:tcPr marL="68580" marR="68580" marT="34290" marB="34290"/>
                </a:tc>
                <a:extLst>
                  <a:ext uri="{0D108BD9-81ED-4DB2-BD59-A6C34878D82A}">
                    <a16:rowId xmlns:a16="http://schemas.microsoft.com/office/drawing/2014/main" val="395694437"/>
                  </a:ext>
                </a:extLst>
              </a:tr>
              <a:tr h="480060">
                <a:tc>
                  <a:txBody>
                    <a:bodyPr/>
                    <a:lstStyle/>
                    <a:p>
                      <a:r>
                        <a:rPr lang="en-US" sz="1400" dirty="0"/>
                        <a:t>Hierarchical structure of:</a:t>
                      </a:r>
                    </a:p>
                    <a:p>
                      <a:r>
                        <a:rPr lang="en-US" sz="1400" dirty="0"/>
                        <a:t>Users, Computers, </a:t>
                      </a:r>
                      <a:r>
                        <a:rPr lang="en-US" sz="1400" dirty="0" err="1"/>
                        <a:t>Ous</a:t>
                      </a:r>
                      <a:r>
                        <a:rPr lang="en-US" sz="1400" dirty="0"/>
                        <a:t>, Groups, Services</a:t>
                      </a:r>
                    </a:p>
                  </a:txBody>
                  <a:tcPr marL="68580" marR="68580" marT="34290" marB="34290"/>
                </a:tc>
                <a:tc>
                  <a:txBody>
                    <a:bodyPr/>
                    <a:lstStyle/>
                    <a:p>
                      <a:r>
                        <a:rPr lang="en-US" sz="1400" dirty="0"/>
                        <a:t>Flat structure of:</a:t>
                      </a:r>
                    </a:p>
                    <a:p>
                      <a:r>
                        <a:rPr lang="en-US" sz="1400" dirty="0"/>
                        <a:t>Users and Groups</a:t>
                      </a:r>
                    </a:p>
                  </a:txBody>
                  <a:tcPr marL="68580" marR="68580" marT="34290" marB="34290"/>
                </a:tc>
                <a:extLst>
                  <a:ext uri="{0D108BD9-81ED-4DB2-BD59-A6C34878D82A}">
                    <a16:rowId xmlns:a16="http://schemas.microsoft.com/office/drawing/2014/main" val="2661955343"/>
                  </a:ext>
                </a:extLst>
              </a:tr>
              <a:tr h="278130">
                <a:tc>
                  <a:txBody>
                    <a:bodyPr/>
                    <a:lstStyle/>
                    <a:p>
                      <a:r>
                        <a:rPr lang="en-US" sz="1400" dirty="0"/>
                        <a:t>Group Policy and DNS data</a:t>
                      </a:r>
                    </a:p>
                  </a:txBody>
                  <a:tcPr marL="68580" marR="68580" marT="34290" marB="34290"/>
                </a:tc>
                <a:tc>
                  <a:txBody>
                    <a:bodyPr/>
                    <a:lstStyle/>
                    <a:p>
                      <a:r>
                        <a:rPr lang="en-US" sz="1400" dirty="0"/>
                        <a:t>NA</a:t>
                      </a:r>
                    </a:p>
                  </a:txBody>
                  <a:tcPr marL="68580" marR="68580" marT="34290" marB="34290"/>
                </a:tc>
                <a:extLst>
                  <a:ext uri="{0D108BD9-81ED-4DB2-BD59-A6C34878D82A}">
                    <a16:rowId xmlns:a16="http://schemas.microsoft.com/office/drawing/2014/main" val="3755759018"/>
                  </a:ext>
                </a:extLst>
              </a:tr>
              <a:tr h="278130">
                <a:tc>
                  <a:txBody>
                    <a:bodyPr/>
                    <a:lstStyle/>
                    <a:p>
                      <a:r>
                        <a:rPr lang="en-US" sz="1400" dirty="0"/>
                        <a:t>Can be accessed using LDAP</a:t>
                      </a:r>
                    </a:p>
                  </a:txBody>
                  <a:tcPr marL="68580" marR="68580" marT="34290" marB="34290"/>
                </a:tc>
                <a:tc>
                  <a:txBody>
                    <a:bodyPr/>
                    <a:lstStyle/>
                    <a:p>
                      <a:r>
                        <a:rPr lang="en-US" sz="1400" dirty="0"/>
                        <a:t>Can be accessed using Graph API</a:t>
                      </a:r>
                    </a:p>
                  </a:txBody>
                  <a:tcPr marL="68580" marR="68580" marT="34290" marB="34290"/>
                </a:tc>
                <a:extLst>
                  <a:ext uri="{0D108BD9-81ED-4DB2-BD59-A6C34878D82A}">
                    <a16:rowId xmlns:a16="http://schemas.microsoft.com/office/drawing/2014/main" val="452082492"/>
                  </a:ext>
                </a:extLst>
              </a:tr>
              <a:tr h="480060">
                <a:tc>
                  <a:txBody>
                    <a:bodyPr/>
                    <a:lstStyle/>
                    <a:p>
                      <a:r>
                        <a:rPr lang="en-US" sz="1400" dirty="0"/>
                        <a:t>Primarily uses Kerberos for authentication</a:t>
                      </a:r>
                    </a:p>
                  </a:txBody>
                  <a:tcPr marL="68580" marR="68580" marT="34290" marB="34290"/>
                </a:tc>
                <a:tc>
                  <a:txBody>
                    <a:bodyPr/>
                    <a:lstStyle/>
                    <a:p>
                      <a:r>
                        <a:rPr lang="en-US" sz="1400" dirty="0"/>
                        <a:t>Authentication can use SAML, WS-Federation and </a:t>
                      </a:r>
                      <a:r>
                        <a:rPr lang="en-US" sz="1400" dirty="0" err="1"/>
                        <a:t>Oauth</a:t>
                      </a:r>
                      <a:endParaRPr lang="en-US" sz="1400" dirty="0"/>
                    </a:p>
                  </a:txBody>
                  <a:tcPr marL="68580" marR="68580" marT="34290" marB="34290"/>
                </a:tc>
                <a:extLst>
                  <a:ext uri="{0D108BD9-81ED-4DB2-BD59-A6C34878D82A}">
                    <a16:rowId xmlns:a16="http://schemas.microsoft.com/office/drawing/2014/main" val="3456767149"/>
                  </a:ext>
                </a:extLst>
              </a:tr>
              <a:tr h="480060">
                <a:tc>
                  <a:txBody>
                    <a:bodyPr/>
                    <a:lstStyle/>
                    <a:p>
                      <a:r>
                        <a:rPr lang="en-US" sz="1400" dirty="0"/>
                        <a:t>Can Join VM and computer to</a:t>
                      </a:r>
                      <a:r>
                        <a:rPr lang="en-US" sz="1400" baseline="0" dirty="0"/>
                        <a:t> domain</a:t>
                      </a:r>
                      <a:endParaRPr lang="en-US" sz="1400" dirty="0"/>
                    </a:p>
                  </a:txBody>
                  <a:tcPr marL="68580" marR="68580" marT="34290" marB="34290"/>
                </a:tc>
                <a:tc>
                  <a:txBody>
                    <a:bodyPr/>
                    <a:lstStyle/>
                    <a:p>
                      <a:r>
                        <a:rPr lang="en-US" sz="1400" dirty="0"/>
                        <a:t>Can’t join VMs</a:t>
                      </a:r>
                      <a:r>
                        <a:rPr lang="en-US" sz="1400" baseline="0" dirty="0"/>
                        <a:t> and computer(Except Windows 10)</a:t>
                      </a:r>
                      <a:endParaRPr lang="en-US" sz="1400" dirty="0"/>
                    </a:p>
                  </a:txBody>
                  <a:tcPr marL="68580" marR="68580" marT="34290" marB="34290"/>
                </a:tc>
                <a:extLst>
                  <a:ext uri="{0D108BD9-81ED-4DB2-BD59-A6C34878D82A}">
                    <a16:rowId xmlns:a16="http://schemas.microsoft.com/office/drawing/2014/main" val="10007"/>
                  </a:ext>
                </a:extLst>
              </a:tr>
              <a:tr h="480060">
                <a:tc>
                  <a:txBody>
                    <a:bodyPr/>
                    <a:lstStyle/>
                    <a:p>
                      <a:r>
                        <a:rPr lang="en-US" sz="1400" dirty="0"/>
                        <a:t>AD DS Forest</a:t>
                      </a:r>
                      <a:r>
                        <a:rPr lang="en-US" sz="1400" baseline="0" dirty="0"/>
                        <a:t>, Trees, Domains </a:t>
                      </a:r>
                      <a:r>
                        <a:rPr lang="en-US" sz="1400" baseline="0" dirty="0" err="1"/>
                        <a:t>e.g</a:t>
                      </a:r>
                      <a:r>
                        <a:rPr lang="en-US" sz="1400" baseline="0" dirty="0"/>
                        <a:t> cloudapp.net</a:t>
                      </a:r>
                      <a:endParaRPr lang="en-US" sz="1400" dirty="0"/>
                    </a:p>
                  </a:txBody>
                  <a:tcPr marL="68580" marR="68580" marT="34290" marB="34290"/>
                </a:tc>
                <a:tc>
                  <a:txBody>
                    <a:bodyPr/>
                    <a:lstStyle/>
                    <a:p>
                      <a:r>
                        <a:rPr lang="en-US" sz="1400" dirty="0"/>
                        <a:t>Azure AD Tenants </a:t>
                      </a:r>
                      <a:r>
                        <a:rPr lang="en-US" sz="1400" dirty="0" err="1"/>
                        <a:t>eg</a:t>
                      </a:r>
                      <a:r>
                        <a:rPr lang="en-US" sz="1400" dirty="0"/>
                        <a:t>.</a:t>
                      </a:r>
                      <a:r>
                        <a:rPr lang="en-US" sz="1400" baseline="0" dirty="0"/>
                        <a:t> Contoso.onmicrosoft.com</a:t>
                      </a:r>
                      <a:endParaRPr lang="en-US" sz="1400" dirty="0"/>
                    </a:p>
                  </a:txBody>
                  <a:tcPr marL="68580" marR="68580" marT="34290" marB="342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9100" y="2175935"/>
            <a:ext cx="8296275" cy="3272304"/>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090834" y="2041630"/>
            <a:ext cx="5584078" cy="3589765"/>
          </a:xfrm>
          <a:prstGeom prst="rect">
            <a:avLst/>
          </a:prstGeom>
        </p:spPr>
      </p:pic>
      <p:pic>
        <p:nvPicPr>
          <p:cNvPr id="4" name="Picture 3"/>
          <p:cNvPicPr>
            <a:picLocks noChangeAspect="1"/>
          </p:cNvPicPr>
          <p:nvPr/>
        </p:nvPicPr>
        <p:blipFill>
          <a:blip r:embed="rId4"/>
          <a:stretch>
            <a:fillRect/>
          </a:stretch>
        </p:blipFill>
        <p:spPr>
          <a:xfrm>
            <a:off x="7152652" y="3091697"/>
            <a:ext cx="1382416" cy="1372137"/>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(with SSL) and “at rest” encryption requirements</a:t>
            </a:r>
          </a:p>
          <a:p>
            <a:pPr marL="0" indent="0">
              <a:buNone/>
            </a:pPr>
            <a:endParaRPr lang="en-US" dirty="0"/>
          </a:p>
          <a:p>
            <a:pPr marL="0" indent="0">
              <a:buNone/>
            </a:pPr>
            <a:r>
              <a:rPr lang="en-US" dirty="0">
                <a:hlinkClick r:id="rId3"/>
              </a:rPr>
              <a:t>https://docs.microsoft.com/en-us/azure/security/azure-security-data-encryption-best-practices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25" y="2216130"/>
            <a:ext cx="7515225" cy="2733675"/>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56" y="2097838"/>
            <a:ext cx="4543982" cy="3689912"/>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p:txBody>
          <a:bodyPr/>
          <a:lstStyle/>
          <a:p>
            <a:r>
              <a:rPr lang="en-US" dirty="0"/>
              <a:t>Azure AD Edition Features</a:t>
            </a:r>
          </a:p>
        </p:txBody>
      </p:sp>
      <p:sp>
        <p:nvSpPr>
          <p:cNvPr id="4" name="Text Placeholder 3">
            <a:extLst>
              <a:ext uri="{FF2B5EF4-FFF2-40B4-BE49-F238E27FC236}">
                <a16:creationId xmlns:a16="http://schemas.microsoft.com/office/drawing/2014/main" id="{5A8F5AAF-7395-4667-B192-C56F237029F7}"/>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BDE4CB67-469C-4C07-8580-14B16291071A}"/>
              </a:ext>
            </a:extLst>
          </p:cNvPr>
          <p:cNvSpPr>
            <a:spLocks noGrp="1"/>
          </p:cNvSpPr>
          <p:nvPr>
            <p:ph type="body" sz="quarter" idx="10"/>
          </p:nvPr>
        </p:nvSpPr>
        <p:spPr/>
        <p:txBody>
          <a:bodyPr/>
          <a:lstStyle/>
          <a:p>
            <a:endParaRPr lang="en-US"/>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793804" y="1912700"/>
            <a:ext cx="7547108" cy="3279132"/>
          </a:xfrm>
          <a:prstGeom prst="rect">
            <a:avLst/>
          </a:prstGeom>
        </p:spPr>
      </p:pic>
      <p:sp>
        <p:nvSpPr>
          <p:cNvPr id="2" name="Rectangle 1"/>
          <p:cNvSpPr/>
          <p:nvPr/>
        </p:nvSpPr>
        <p:spPr>
          <a:xfrm>
            <a:off x="1992902" y="5445493"/>
            <a:ext cx="5102476"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2765352" y="2301733"/>
            <a:ext cx="1275907" cy="12396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88979" y="4244834"/>
            <a:ext cx="628650" cy="9469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37145" y="2737940"/>
            <a:ext cx="6794204" cy="5279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918637" y="3878559"/>
            <a:ext cx="2535866" cy="3662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98" y="2070895"/>
            <a:ext cx="5940881" cy="3558380"/>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626" y="2010859"/>
            <a:ext cx="6652680" cy="3714368"/>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3279061" y="902951"/>
            <a:ext cx="2352675" cy="2009775"/>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628650" y="2226469"/>
            <a:ext cx="4862334" cy="3263504"/>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5490984" y="2226469"/>
            <a:ext cx="3024366" cy="3269297"/>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4594" y="2226469"/>
            <a:ext cx="5694813" cy="3263504"/>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sp>
        <p:nvSpPr>
          <p:cNvPr id="3" name="Text Placeholder 2">
            <a:extLst>
              <a:ext uri="{FF2B5EF4-FFF2-40B4-BE49-F238E27FC236}">
                <a16:creationId xmlns:a16="http://schemas.microsoft.com/office/drawing/2014/main" id="{77DD526F-5BDD-4C70-889C-DE0BC9F96A55}"/>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57BD98E0-30A5-49BB-A388-53B9FAE0F0BF}"/>
              </a:ext>
            </a:extLst>
          </p:cNvPr>
          <p:cNvSpPr>
            <a:spLocks noGrp="1"/>
          </p:cNvSpPr>
          <p:nvPr>
            <p:ph type="body" sz="quarter" idx="10"/>
          </p:nvPr>
        </p:nvSpPr>
        <p:spPr/>
        <p:txBody>
          <a:bodyPr/>
          <a:lstStyle/>
          <a:p>
            <a:endParaRPr lang="en-US"/>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4294967295"/>
          </p:nvPr>
        </p:nvPicPr>
        <p:blipFill>
          <a:blip r:embed="rId3"/>
          <a:stretch>
            <a:fillRect/>
          </a:stretch>
        </p:blipFill>
        <p:spPr>
          <a:xfrm>
            <a:off x="852488" y="2209800"/>
            <a:ext cx="8291512" cy="3163888"/>
          </a:xfrm>
          <a:prstGeom prst="rect">
            <a:avLst/>
          </a:prstGeom>
          <a:noFill/>
        </p:spPr>
      </p:pic>
      <p:sp>
        <p:nvSpPr>
          <p:cNvPr id="5" name="Rectangle 4"/>
          <p:cNvSpPr/>
          <p:nvPr/>
        </p:nvSpPr>
        <p:spPr>
          <a:xfrm>
            <a:off x="1992902" y="5445493"/>
            <a:ext cx="5102476" cy="646331"/>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4585298" y="2243683"/>
            <a:ext cx="619125" cy="302141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05550" y="4943476"/>
            <a:ext cx="194273" cy="3216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494609" y="1779129"/>
            <a:ext cx="8349092" cy="428647"/>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61487" y="2125266"/>
            <a:ext cx="4277273" cy="3263504"/>
          </a:xfrm>
          <a:prstGeom prst="rect">
            <a:avLst/>
          </a:prstGeom>
        </p:spPr>
      </p:pic>
      <p:pic>
        <p:nvPicPr>
          <p:cNvPr id="6" name="Picture 5"/>
          <p:cNvPicPr>
            <a:picLocks noChangeAspect="1"/>
          </p:cNvPicPr>
          <p:nvPr/>
        </p:nvPicPr>
        <p:blipFill>
          <a:blip r:embed="rId4"/>
          <a:stretch>
            <a:fillRect/>
          </a:stretch>
        </p:blipFill>
        <p:spPr>
          <a:xfrm>
            <a:off x="4571597" y="2124958"/>
            <a:ext cx="4278080" cy="326412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156114" y="1931115"/>
            <a:ext cx="4831773" cy="3854561"/>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863044" y="1907275"/>
            <a:ext cx="5417913" cy="3854561"/>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628650" y="2234924"/>
            <a:ext cx="7886700" cy="3246593"/>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type="body"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
        <p:nvSpPr>
          <p:cNvPr id="4" name="Text Placeholder 3">
            <a:extLst>
              <a:ext uri="{FF2B5EF4-FFF2-40B4-BE49-F238E27FC236}">
                <a16:creationId xmlns:a16="http://schemas.microsoft.com/office/drawing/2014/main" id="{521D7E85-C865-4123-B205-4F8F2D2EDEC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45021836"/>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7768</Words>
  <Application>Microsoft Office PowerPoint</Application>
  <PresentationFormat>On-screen Show (4:3)</PresentationFormat>
  <Paragraphs>934</Paragraphs>
  <Slides>68</Slides>
  <Notes>68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Calibri</vt:lpstr>
      <vt:lpstr>Consolas</vt:lpstr>
      <vt:lpstr>Segoe UI</vt:lpstr>
      <vt:lpstr>Courier New</vt:lpstr>
      <vt:lpstr>Wingdings</vt:lpstr>
      <vt:lpstr>Verdana</vt:lpstr>
      <vt:lpstr>Segoe UI Light</vt:lpstr>
      <vt:lpstr>Mangal</vt:lpstr>
      <vt:lpstr>NG_MOC_Core_ModuleNew2</vt:lpstr>
      <vt:lpstr>Security and Identity</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OAuth 2.0 and OpenID Connect</vt:lpstr>
      <vt:lpstr>Auth* Terms</vt:lpstr>
      <vt:lpstr>Important OAuth Flows</vt:lpstr>
      <vt:lpstr>Authorization Code Flow</vt:lpstr>
      <vt:lpstr>Implicit Flow</vt:lpstr>
      <vt:lpstr>Secure Using OAuth and OpenID Connect</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Which Azure component allows you to monitor security across on-premises and cloud workloads</vt:lpstr>
      <vt:lpstr>Which Azure component allows you to monitor security across on-premises and cloud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2018-06-06T02:15:05Z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5212135-9234-47a0-a836-df5f1b370b97_Enabled">
    <vt:lpwstr>True</vt:lpwstr>
  </property>
  <property fmtid="{D5CDD505-2E9C-101B-9397-08002B2CF9AE}" pid="3" name="MSIP_Label_75212135-9234-47a0-a836-df5f1b370b97_SiteId">
    <vt:lpwstr>511ce6e0-0e57-4c9f-acd1-4154a6b4c914</vt:lpwstr>
  </property>
  <property fmtid="{D5CDD505-2E9C-101B-9397-08002B2CF9AE}" pid="4" name="MSIP_Label_75212135-9234-47a0-a836-df5f1b370b97_Owner">
    <vt:lpwstr>jcruz@etms.com.mx</vt:lpwstr>
  </property>
  <property fmtid="{D5CDD505-2E9C-101B-9397-08002B2CF9AE}" pid="5" name="MSIP_Label_75212135-9234-47a0-a836-df5f1b370b97_SetDate">
    <vt:lpwstr>2018-06-06T02:14:59.8996436Z</vt:lpwstr>
  </property>
  <property fmtid="{D5CDD505-2E9C-101B-9397-08002B2CF9AE}" pid="6" name="MSIP_Label_75212135-9234-47a0-a836-df5f1b370b97_Name">
    <vt:lpwstr>Public</vt:lpwstr>
  </property>
  <property fmtid="{D5CDD505-2E9C-101B-9397-08002B2CF9AE}" pid="7" name="MSIP_Label_75212135-9234-47a0-a836-df5f1b370b97_Application">
    <vt:lpwstr>Microsoft Azure Information Protection</vt:lpwstr>
  </property>
  <property fmtid="{D5CDD505-2E9C-101B-9397-08002B2CF9AE}" pid="8" name="MSIP_Label_75212135-9234-47a0-a836-df5f1b370b97_Extended_MSFT_Method">
    <vt:lpwstr>Automatic</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Owner">
    <vt:lpwstr>dstolts@microsoft.com</vt:lpwstr>
  </property>
  <property fmtid="{D5CDD505-2E9C-101B-9397-08002B2CF9AE}" pid="12" name="MSIP_Label_f42aa342-8706-4288-bd11-ebb85995028c_SetDate">
    <vt:lpwstr>2018-01-19T07:33:26.9972805Z</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Public General</vt:lpwstr>
  </property>
</Properties>
</file>